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60" r:id="rId3"/>
    <p:sldId id="257" r:id="rId4"/>
    <p:sldId id="259" r:id="rId5"/>
    <p:sldId id="258" r:id="rId6"/>
    <p:sldId id="264" r:id="rId7"/>
    <p:sldId id="265" r:id="rId8"/>
    <p:sldId id="263" r:id="rId9"/>
    <p:sldId id="261" r:id="rId10"/>
    <p:sldId id="266" r:id="rId11"/>
    <p:sldId id="267" r:id="rId12"/>
    <p:sldId id="262" r:id="rId13"/>
    <p:sldId id="268" r:id="rId14"/>
    <p:sldId id="269" r:id="rId15"/>
    <p:sldId id="270" r:id="rId1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p:scale>
          <a:sx n="93" d="100"/>
          <a:sy n="93" d="100"/>
        </p:scale>
        <p:origin x="1386" y="60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5E331C3C-82D2-4C50-A3F4-F4D8B9BEC69C}" type="datetimeFigureOut">
              <a:rPr lang="en-US" smtClean="0"/>
              <a:t>9/13/2014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DCEA16-F3A2-4C83-B151-75F14BD23036}" type="slidenum">
              <a:rPr lang="en-US" smtClean="0"/>
              <a:t>‹#›</a:t>
            </a:fld>
            <a:endParaRPr lang="en-US"/>
          </a:p>
        </p:txBody>
      </p:sp>
    </p:spTree>
    <p:extLst>
      <p:ext uri="{BB962C8B-B14F-4D97-AF65-F5344CB8AC3E}">
        <p14:creationId xmlns:p14="http://schemas.microsoft.com/office/powerpoint/2010/main" val="34405022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E331C3C-82D2-4C50-A3F4-F4D8B9BEC69C}" type="datetimeFigureOut">
              <a:rPr lang="en-US" smtClean="0"/>
              <a:t>9/13/2014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DCEA16-F3A2-4C83-B151-75F14BD23036}" type="slidenum">
              <a:rPr lang="en-US" smtClean="0"/>
              <a:t>‹#›</a:t>
            </a:fld>
            <a:endParaRPr lang="en-US"/>
          </a:p>
        </p:txBody>
      </p:sp>
    </p:spTree>
    <p:extLst>
      <p:ext uri="{BB962C8B-B14F-4D97-AF65-F5344CB8AC3E}">
        <p14:creationId xmlns:p14="http://schemas.microsoft.com/office/powerpoint/2010/main" val="16031443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E331C3C-82D2-4C50-A3F4-F4D8B9BEC69C}" type="datetimeFigureOut">
              <a:rPr lang="en-US" smtClean="0"/>
              <a:t>9/13/2014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DCEA16-F3A2-4C83-B151-75F14BD23036}" type="slidenum">
              <a:rPr lang="en-US" smtClean="0"/>
              <a:t>‹#›</a:t>
            </a:fld>
            <a:endParaRPr lang="en-US"/>
          </a:p>
        </p:txBody>
      </p:sp>
    </p:spTree>
    <p:extLst>
      <p:ext uri="{BB962C8B-B14F-4D97-AF65-F5344CB8AC3E}">
        <p14:creationId xmlns:p14="http://schemas.microsoft.com/office/powerpoint/2010/main" val="21739407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E331C3C-82D2-4C50-A3F4-F4D8B9BEC69C}" type="datetimeFigureOut">
              <a:rPr lang="en-US" smtClean="0"/>
              <a:t>9/13/2014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DCEA16-F3A2-4C83-B151-75F14BD23036}" type="slidenum">
              <a:rPr lang="en-US" smtClean="0"/>
              <a:t>‹#›</a:t>
            </a:fld>
            <a:endParaRPr lang="en-US"/>
          </a:p>
        </p:txBody>
      </p:sp>
    </p:spTree>
    <p:extLst>
      <p:ext uri="{BB962C8B-B14F-4D97-AF65-F5344CB8AC3E}">
        <p14:creationId xmlns:p14="http://schemas.microsoft.com/office/powerpoint/2010/main" val="21468246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E331C3C-82D2-4C50-A3F4-F4D8B9BEC69C}" type="datetimeFigureOut">
              <a:rPr lang="en-US" smtClean="0"/>
              <a:t>9/13/2014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DCEA16-F3A2-4C83-B151-75F14BD23036}" type="slidenum">
              <a:rPr lang="en-US" smtClean="0"/>
              <a:t>‹#›</a:t>
            </a:fld>
            <a:endParaRPr lang="en-US"/>
          </a:p>
        </p:txBody>
      </p:sp>
    </p:spTree>
    <p:extLst>
      <p:ext uri="{BB962C8B-B14F-4D97-AF65-F5344CB8AC3E}">
        <p14:creationId xmlns:p14="http://schemas.microsoft.com/office/powerpoint/2010/main" val="20113435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5E331C3C-82D2-4C50-A3F4-F4D8B9BEC69C}" type="datetimeFigureOut">
              <a:rPr lang="en-US" smtClean="0"/>
              <a:t>9/13/2014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0DCEA16-F3A2-4C83-B151-75F14BD23036}" type="slidenum">
              <a:rPr lang="en-US" smtClean="0"/>
              <a:t>‹#›</a:t>
            </a:fld>
            <a:endParaRPr lang="en-US"/>
          </a:p>
        </p:txBody>
      </p:sp>
    </p:spTree>
    <p:extLst>
      <p:ext uri="{BB962C8B-B14F-4D97-AF65-F5344CB8AC3E}">
        <p14:creationId xmlns:p14="http://schemas.microsoft.com/office/powerpoint/2010/main" val="23641686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5E331C3C-82D2-4C50-A3F4-F4D8B9BEC69C}" type="datetimeFigureOut">
              <a:rPr lang="en-US" smtClean="0"/>
              <a:t>9/13/2014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0DCEA16-F3A2-4C83-B151-75F14BD23036}" type="slidenum">
              <a:rPr lang="en-US" smtClean="0"/>
              <a:t>‹#›</a:t>
            </a:fld>
            <a:endParaRPr lang="en-US"/>
          </a:p>
        </p:txBody>
      </p:sp>
    </p:spTree>
    <p:extLst>
      <p:ext uri="{BB962C8B-B14F-4D97-AF65-F5344CB8AC3E}">
        <p14:creationId xmlns:p14="http://schemas.microsoft.com/office/powerpoint/2010/main" val="20730382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5E331C3C-82D2-4C50-A3F4-F4D8B9BEC69C}" type="datetimeFigureOut">
              <a:rPr lang="en-US" smtClean="0"/>
              <a:t>9/13/2014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0DCEA16-F3A2-4C83-B151-75F14BD23036}" type="slidenum">
              <a:rPr lang="en-US" smtClean="0"/>
              <a:t>‹#›</a:t>
            </a:fld>
            <a:endParaRPr lang="en-US"/>
          </a:p>
        </p:txBody>
      </p:sp>
    </p:spTree>
    <p:extLst>
      <p:ext uri="{BB962C8B-B14F-4D97-AF65-F5344CB8AC3E}">
        <p14:creationId xmlns:p14="http://schemas.microsoft.com/office/powerpoint/2010/main" val="41524338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E331C3C-82D2-4C50-A3F4-F4D8B9BEC69C}" type="datetimeFigureOut">
              <a:rPr lang="en-US" smtClean="0"/>
              <a:t>9/13/2014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0DCEA16-F3A2-4C83-B151-75F14BD23036}" type="slidenum">
              <a:rPr lang="en-US" smtClean="0"/>
              <a:t>‹#›</a:t>
            </a:fld>
            <a:endParaRPr lang="en-US"/>
          </a:p>
        </p:txBody>
      </p:sp>
    </p:spTree>
    <p:extLst>
      <p:ext uri="{BB962C8B-B14F-4D97-AF65-F5344CB8AC3E}">
        <p14:creationId xmlns:p14="http://schemas.microsoft.com/office/powerpoint/2010/main" val="33953325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E331C3C-82D2-4C50-A3F4-F4D8B9BEC69C}" type="datetimeFigureOut">
              <a:rPr lang="en-US" smtClean="0"/>
              <a:t>9/13/2014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0DCEA16-F3A2-4C83-B151-75F14BD23036}" type="slidenum">
              <a:rPr lang="en-US" smtClean="0"/>
              <a:t>‹#›</a:t>
            </a:fld>
            <a:endParaRPr lang="en-US"/>
          </a:p>
        </p:txBody>
      </p:sp>
    </p:spTree>
    <p:extLst>
      <p:ext uri="{BB962C8B-B14F-4D97-AF65-F5344CB8AC3E}">
        <p14:creationId xmlns:p14="http://schemas.microsoft.com/office/powerpoint/2010/main" val="8750783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E331C3C-82D2-4C50-A3F4-F4D8B9BEC69C}" type="datetimeFigureOut">
              <a:rPr lang="en-US" smtClean="0"/>
              <a:t>9/13/2014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0DCEA16-F3A2-4C83-B151-75F14BD23036}" type="slidenum">
              <a:rPr lang="en-US" smtClean="0"/>
              <a:t>‹#›</a:t>
            </a:fld>
            <a:endParaRPr lang="en-US"/>
          </a:p>
        </p:txBody>
      </p:sp>
    </p:spTree>
    <p:extLst>
      <p:ext uri="{BB962C8B-B14F-4D97-AF65-F5344CB8AC3E}">
        <p14:creationId xmlns:p14="http://schemas.microsoft.com/office/powerpoint/2010/main" val="7356047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E331C3C-82D2-4C50-A3F4-F4D8B9BEC69C}" type="datetimeFigureOut">
              <a:rPr lang="en-US" smtClean="0"/>
              <a:t>9/13/2014</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0DCEA16-F3A2-4C83-B151-75F14BD23036}" type="slidenum">
              <a:rPr lang="en-US" smtClean="0"/>
              <a:t>‹#›</a:t>
            </a:fld>
            <a:endParaRPr lang="en-US"/>
          </a:p>
        </p:txBody>
      </p:sp>
    </p:spTree>
    <p:extLst>
      <p:ext uri="{BB962C8B-B14F-4D97-AF65-F5344CB8AC3E}">
        <p14:creationId xmlns:p14="http://schemas.microsoft.com/office/powerpoint/2010/main" val="14476977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b="9417"/>
          <a:stretch/>
        </p:blipFill>
        <p:spPr>
          <a:xfrm>
            <a:off x="0" y="0"/>
            <a:ext cx="9144000" cy="6858000"/>
          </a:xfrm>
          <a:prstGeom prst="rect">
            <a:avLst/>
          </a:prstGeom>
        </p:spPr>
      </p:pic>
      <p:sp>
        <p:nvSpPr>
          <p:cNvPr id="7" name="TextBox 6"/>
          <p:cNvSpPr txBox="1"/>
          <p:nvPr/>
        </p:nvSpPr>
        <p:spPr>
          <a:xfrm>
            <a:off x="0" y="5780782"/>
            <a:ext cx="9143999" cy="1077218"/>
          </a:xfrm>
          <a:prstGeom prst="rect">
            <a:avLst/>
          </a:prstGeom>
          <a:solidFill>
            <a:schemeClr val="bg1">
              <a:lumMod val="50000"/>
              <a:alpha val="70000"/>
            </a:schemeClr>
          </a:solidFill>
        </p:spPr>
        <p:txBody>
          <a:bodyPr wrap="square" rtlCol="0">
            <a:spAutoFit/>
          </a:bodyPr>
          <a:lstStyle/>
          <a:p>
            <a:pPr algn="ctr"/>
            <a:r>
              <a:rPr lang="en-US" sz="3200" dirty="0" smtClean="0">
                <a:solidFill>
                  <a:schemeClr val="accent5">
                    <a:lumMod val="50000"/>
                  </a:schemeClr>
                </a:solidFill>
              </a:rPr>
              <a:t>All photographs from the Eric Matson Collection; </a:t>
            </a:r>
          </a:p>
          <a:p>
            <a:pPr algn="ctr"/>
            <a:r>
              <a:rPr lang="en-US" sz="3200" dirty="0" smtClean="0">
                <a:solidFill>
                  <a:schemeClr val="accent5">
                    <a:lumMod val="50000"/>
                  </a:schemeClr>
                </a:solidFill>
              </a:rPr>
              <a:t>© 2009 Todd Bolen / LifeintheHolyLand.com</a:t>
            </a:r>
            <a:endParaRPr lang="en-US" sz="3200" dirty="0">
              <a:solidFill>
                <a:schemeClr val="accent5">
                  <a:lumMod val="50000"/>
                </a:schemeClr>
              </a:solidFill>
            </a:endParaRPr>
          </a:p>
        </p:txBody>
      </p:sp>
      <p:sp>
        <p:nvSpPr>
          <p:cNvPr id="8" name="TextBox 7"/>
          <p:cNvSpPr txBox="1"/>
          <p:nvPr/>
        </p:nvSpPr>
        <p:spPr>
          <a:xfrm>
            <a:off x="1" y="5712"/>
            <a:ext cx="9143999" cy="584775"/>
          </a:xfrm>
          <a:prstGeom prst="rect">
            <a:avLst/>
          </a:prstGeom>
          <a:noFill/>
        </p:spPr>
        <p:txBody>
          <a:bodyPr wrap="square" rtlCol="0">
            <a:spAutoFit/>
          </a:bodyPr>
          <a:lstStyle/>
          <a:p>
            <a:pPr algn="ctr"/>
            <a:r>
              <a:rPr lang="en-US" sz="3200" b="1" dirty="0" smtClean="0">
                <a:solidFill>
                  <a:schemeClr val="accent5">
                    <a:lumMod val="75000"/>
                  </a:schemeClr>
                </a:solidFill>
              </a:rPr>
              <a:t>John 10.1-21</a:t>
            </a:r>
            <a:endParaRPr lang="en-US" sz="3200" b="1" dirty="0">
              <a:solidFill>
                <a:schemeClr val="accent5">
                  <a:lumMod val="75000"/>
                </a:schemeClr>
              </a:solidFill>
            </a:endParaRPr>
          </a:p>
        </p:txBody>
      </p:sp>
    </p:spTree>
    <p:extLst>
      <p:ext uri="{BB962C8B-B14F-4D97-AF65-F5344CB8AC3E}">
        <p14:creationId xmlns:p14="http://schemas.microsoft.com/office/powerpoint/2010/main" val="940143824"/>
      </p:ext>
    </p:extLst>
  </p:cSld>
  <p:clrMapOvr>
    <a:masterClrMapping/>
  </p:clrMapOvr>
  <mc:AlternateContent xmlns:mc="http://schemas.openxmlformats.org/markup-compatibility/2006" xmlns:p14="http://schemas.microsoft.com/office/powerpoint/2010/main">
    <mc:Choice Requires="p14">
      <p:transition spd="slow" p14:dur="2000">
        <p:wipe dir="d"/>
      </p:transition>
    </mc:Choice>
    <mc:Fallback xmlns="">
      <p:transition spd="slow">
        <p:wipe dir="d"/>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srcRect t="47100" b="27600"/>
          <a:stretch/>
        </p:blipFill>
        <p:spPr>
          <a:xfrm>
            <a:off x="0" y="5016758"/>
            <a:ext cx="9144000" cy="1920240"/>
          </a:xfrm>
          <a:prstGeom prst="rect">
            <a:avLst/>
          </a:prstGeom>
        </p:spPr>
      </p:pic>
      <p:sp>
        <p:nvSpPr>
          <p:cNvPr id="4" name="TextBox 3"/>
          <p:cNvSpPr txBox="1"/>
          <p:nvPr/>
        </p:nvSpPr>
        <p:spPr>
          <a:xfrm>
            <a:off x="0" y="0"/>
            <a:ext cx="9144000" cy="5016758"/>
          </a:xfrm>
          <a:prstGeom prst="rect">
            <a:avLst/>
          </a:prstGeom>
          <a:solidFill>
            <a:schemeClr val="bg1">
              <a:lumMod val="65000"/>
            </a:schemeClr>
          </a:solidFill>
        </p:spPr>
        <p:txBody>
          <a:bodyPr wrap="square" rtlCol="0">
            <a:spAutoFit/>
          </a:bodyPr>
          <a:lstStyle/>
          <a:p>
            <a:r>
              <a:rPr lang="en-US" sz="3200" b="1" dirty="0">
                <a:solidFill>
                  <a:schemeClr val="accent5">
                    <a:lumMod val="50000"/>
                  </a:schemeClr>
                </a:solidFill>
              </a:rPr>
              <a:t>John 10.11-15: </a:t>
            </a:r>
            <a:r>
              <a:rPr lang="en-US" sz="3200" b="1" dirty="0" smtClean="0">
                <a:solidFill>
                  <a:schemeClr val="accent5">
                    <a:lumMod val="50000"/>
                  </a:schemeClr>
                </a:solidFill>
              </a:rPr>
              <a:t>“</a:t>
            </a:r>
            <a:r>
              <a:rPr lang="en-US" sz="3200" b="1" dirty="0">
                <a:solidFill>
                  <a:schemeClr val="accent5">
                    <a:lumMod val="50000"/>
                  </a:schemeClr>
                </a:solidFill>
              </a:rPr>
              <a:t>I am the good shepherd. The good shepherd lays down his life for the sheep.  The hired hand, who is not a shepherd and does not own sheep, sees the wolf coming and abandons the sheep and runs away. So the wolf attacks the sheep and scatters them.  Because he is a hired hand and is not concerned about the sheep, he runs away. I am the good shepherd. I know my own and my own know me– just as the Father knows me and I know the Father– and I lay down my life for the sheep.</a:t>
            </a:r>
            <a:endParaRPr lang="en-US" sz="3200" dirty="0">
              <a:solidFill>
                <a:schemeClr val="accent5">
                  <a:lumMod val="50000"/>
                </a:schemeClr>
              </a:solidFill>
            </a:endParaRPr>
          </a:p>
        </p:txBody>
      </p:sp>
    </p:spTree>
    <p:extLst>
      <p:ext uri="{BB962C8B-B14F-4D97-AF65-F5344CB8AC3E}">
        <p14:creationId xmlns:p14="http://schemas.microsoft.com/office/powerpoint/2010/main" val="2020853833"/>
      </p:ext>
    </p:extLst>
  </p:cSld>
  <p:clrMapOvr>
    <a:masterClrMapping/>
  </p:clrMapOvr>
  <mc:AlternateContent xmlns:mc="http://schemas.openxmlformats.org/markup-compatibility/2006">
    <mc:Choice xmlns:p14="http://schemas.microsoft.com/office/powerpoint/2010/main" Requires="p14">
      <p:transition spd="slow" p14:dur="2000">
        <p:wipe dir="d"/>
      </p:transition>
    </mc:Choice>
    <mc:Fallback>
      <p:transition spd="slow">
        <p:wipe dir="d"/>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20238" t="37016" r="18318" b="1003"/>
          <a:stretch/>
        </p:blipFill>
        <p:spPr>
          <a:xfrm>
            <a:off x="0" y="0"/>
            <a:ext cx="9144000" cy="6858000"/>
          </a:xfrm>
          <a:prstGeom prst="rect">
            <a:avLst/>
          </a:prstGeom>
        </p:spPr>
      </p:pic>
    </p:spTree>
    <p:extLst>
      <p:ext uri="{BB962C8B-B14F-4D97-AF65-F5344CB8AC3E}">
        <p14:creationId xmlns:p14="http://schemas.microsoft.com/office/powerpoint/2010/main" val="4283618645"/>
      </p:ext>
    </p:extLst>
  </p:cSld>
  <p:clrMapOvr>
    <a:masterClrMapping/>
  </p:clrMapOvr>
  <mc:AlternateContent xmlns:mc="http://schemas.openxmlformats.org/markup-compatibility/2006">
    <mc:Choice xmlns:p14="http://schemas.microsoft.com/office/powerpoint/2010/main" Requires="p14">
      <p:transition spd="slow" p14:dur="2000">
        <p:wipe dir="d"/>
      </p:transition>
    </mc:Choice>
    <mc:Fallback>
      <p:transition spd="slow">
        <p:wipe dir="d"/>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srcRect b="9417"/>
          <a:stretch/>
        </p:blipFill>
        <p:spPr>
          <a:xfrm>
            <a:off x="0" y="0"/>
            <a:ext cx="9144000" cy="6858000"/>
          </a:xfrm>
          <a:prstGeom prst="rect">
            <a:avLst/>
          </a:prstGeom>
        </p:spPr>
      </p:pic>
      <p:sp>
        <p:nvSpPr>
          <p:cNvPr id="3" name="TextBox 2"/>
          <p:cNvSpPr txBox="1"/>
          <p:nvPr/>
        </p:nvSpPr>
        <p:spPr>
          <a:xfrm>
            <a:off x="0" y="0"/>
            <a:ext cx="9144000" cy="2062103"/>
          </a:xfrm>
          <a:prstGeom prst="rect">
            <a:avLst/>
          </a:prstGeom>
          <a:solidFill>
            <a:schemeClr val="bg1">
              <a:lumMod val="65000"/>
            </a:schemeClr>
          </a:solidFill>
        </p:spPr>
        <p:txBody>
          <a:bodyPr wrap="square" rtlCol="0">
            <a:spAutoFit/>
          </a:bodyPr>
          <a:lstStyle/>
          <a:p>
            <a:r>
              <a:rPr lang="en-US" sz="3200" b="1" dirty="0">
                <a:solidFill>
                  <a:schemeClr val="accent5">
                    <a:lumMod val="50000"/>
                  </a:schemeClr>
                </a:solidFill>
              </a:rPr>
              <a:t>John 10.16: </a:t>
            </a:r>
            <a:r>
              <a:rPr lang="en-US" sz="3200" b="1" dirty="0" smtClean="0">
                <a:solidFill>
                  <a:schemeClr val="accent5">
                    <a:lumMod val="50000"/>
                  </a:schemeClr>
                </a:solidFill>
              </a:rPr>
              <a:t>“</a:t>
            </a:r>
            <a:r>
              <a:rPr lang="en-US" sz="3200" b="1" dirty="0">
                <a:solidFill>
                  <a:schemeClr val="accent5">
                    <a:lumMod val="50000"/>
                  </a:schemeClr>
                </a:solidFill>
              </a:rPr>
              <a:t>I have other sheep that do not come from this sheepfold. I must bring them too, and they will listen to my voice, so that there will be one flock and one shepherd</a:t>
            </a:r>
            <a:r>
              <a:rPr lang="en-US" sz="3200" b="1" dirty="0" smtClean="0">
                <a:solidFill>
                  <a:schemeClr val="accent5">
                    <a:lumMod val="50000"/>
                  </a:schemeClr>
                </a:solidFill>
              </a:rPr>
              <a:t>.”</a:t>
            </a:r>
            <a:endParaRPr lang="en-US" sz="3200" dirty="0">
              <a:solidFill>
                <a:schemeClr val="accent5">
                  <a:lumMod val="50000"/>
                </a:schemeClr>
              </a:solidFill>
            </a:endParaRPr>
          </a:p>
        </p:txBody>
      </p:sp>
    </p:spTree>
    <p:extLst>
      <p:ext uri="{BB962C8B-B14F-4D97-AF65-F5344CB8AC3E}">
        <p14:creationId xmlns:p14="http://schemas.microsoft.com/office/powerpoint/2010/main" val="2836809464"/>
      </p:ext>
    </p:extLst>
  </p:cSld>
  <p:clrMapOvr>
    <a:masterClrMapping/>
  </p:clrMapOvr>
  <mc:AlternateContent xmlns:mc="http://schemas.openxmlformats.org/markup-compatibility/2006" xmlns:p14="http://schemas.microsoft.com/office/powerpoint/2010/main">
    <mc:Choice Requires="p14">
      <p:transition spd="slow" p14:dur="2000">
        <p:wipe dir="d"/>
      </p:transition>
    </mc:Choice>
    <mc:Fallback xmlns="">
      <p:transition spd="slow">
        <p:wipe dir="d"/>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32720" t="38882" r="49518" b="18191"/>
          <a:stretch/>
        </p:blipFill>
        <p:spPr>
          <a:xfrm>
            <a:off x="0" y="0"/>
            <a:ext cx="4229100" cy="6858000"/>
          </a:xfrm>
          <a:prstGeom prst="rect">
            <a:avLst/>
          </a:prstGeom>
        </p:spPr>
      </p:pic>
      <p:sp>
        <p:nvSpPr>
          <p:cNvPr id="2" name="TextBox 1"/>
          <p:cNvSpPr txBox="1"/>
          <p:nvPr/>
        </p:nvSpPr>
        <p:spPr>
          <a:xfrm>
            <a:off x="4229100" y="0"/>
            <a:ext cx="4914900" cy="6986528"/>
          </a:xfrm>
          <a:prstGeom prst="rect">
            <a:avLst/>
          </a:prstGeom>
          <a:solidFill>
            <a:schemeClr val="bg1">
              <a:lumMod val="65000"/>
            </a:schemeClr>
          </a:solidFill>
        </p:spPr>
        <p:txBody>
          <a:bodyPr wrap="square" rtlCol="0">
            <a:spAutoFit/>
          </a:bodyPr>
          <a:lstStyle/>
          <a:p>
            <a:r>
              <a:rPr lang="en-US" sz="3200" b="1" dirty="0">
                <a:solidFill>
                  <a:schemeClr val="accent5">
                    <a:lumMod val="50000"/>
                  </a:schemeClr>
                </a:solidFill>
              </a:rPr>
              <a:t>John 10.17-18:  “This is why the Father loves me– because I lay down my life, so that I may take it back again.  No one takes it away from me, but I lay it down of my own free will. I have the authority to lay it down, and I have the authority to take it back again. This commandment I received from my Father.”</a:t>
            </a:r>
            <a:endParaRPr lang="en-US" sz="3200" dirty="0" smtClean="0">
              <a:solidFill>
                <a:schemeClr val="accent5">
                  <a:lumMod val="50000"/>
                </a:schemeClr>
              </a:solidFill>
              <a:sym typeface="Wingdings 2" panose="05020102010507070707" pitchFamily="18" charset="2"/>
            </a:endParaRPr>
          </a:p>
          <a:p>
            <a:endParaRPr lang="en-US" sz="3200" dirty="0">
              <a:solidFill>
                <a:schemeClr val="accent5">
                  <a:lumMod val="50000"/>
                </a:schemeClr>
              </a:solidFill>
            </a:endParaRPr>
          </a:p>
          <a:p>
            <a:endParaRPr lang="en-US" sz="3200" dirty="0">
              <a:solidFill>
                <a:schemeClr val="accent5">
                  <a:lumMod val="50000"/>
                </a:schemeClr>
              </a:solidFill>
            </a:endParaRPr>
          </a:p>
        </p:txBody>
      </p:sp>
    </p:spTree>
    <p:extLst>
      <p:ext uri="{BB962C8B-B14F-4D97-AF65-F5344CB8AC3E}">
        <p14:creationId xmlns:p14="http://schemas.microsoft.com/office/powerpoint/2010/main" val="1504271661"/>
      </p:ext>
    </p:extLst>
  </p:cSld>
  <p:clrMapOvr>
    <a:masterClrMapping/>
  </p:clrMapOvr>
  <mc:AlternateContent xmlns:mc="http://schemas.openxmlformats.org/markup-compatibility/2006">
    <mc:Choice xmlns:p14="http://schemas.microsoft.com/office/powerpoint/2010/main" Requires="p14">
      <p:transition spd="slow" p14:dur="2000">
        <p:wipe dir="d"/>
      </p:transition>
    </mc:Choice>
    <mc:Fallback>
      <p:transition spd="slow">
        <p:wipe dir="d"/>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32720" t="38882" r="49518" b="18191"/>
          <a:stretch/>
        </p:blipFill>
        <p:spPr>
          <a:xfrm>
            <a:off x="0" y="0"/>
            <a:ext cx="4229100" cy="6858000"/>
          </a:xfrm>
          <a:prstGeom prst="rect">
            <a:avLst/>
          </a:prstGeom>
        </p:spPr>
      </p:pic>
      <p:sp>
        <p:nvSpPr>
          <p:cNvPr id="2" name="TextBox 1"/>
          <p:cNvSpPr txBox="1"/>
          <p:nvPr/>
        </p:nvSpPr>
        <p:spPr>
          <a:xfrm>
            <a:off x="4229100" y="0"/>
            <a:ext cx="4914900" cy="6986528"/>
          </a:xfrm>
          <a:prstGeom prst="rect">
            <a:avLst/>
          </a:prstGeom>
          <a:solidFill>
            <a:schemeClr val="bg1">
              <a:lumMod val="65000"/>
            </a:schemeClr>
          </a:solidFill>
        </p:spPr>
        <p:txBody>
          <a:bodyPr wrap="square" rtlCol="0">
            <a:spAutoFit/>
          </a:bodyPr>
          <a:lstStyle/>
          <a:p>
            <a:r>
              <a:rPr lang="en-US" sz="3200" b="1" dirty="0">
                <a:solidFill>
                  <a:schemeClr val="accent5">
                    <a:lumMod val="50000"/>
                  </a:schemeClr>
                </a:solidFill>
              </a:rPr>
              <a:t>John 10.19-21:  Another sharp division took place among the Jewish people because of these words.  Many of them were saying, “He is possessed by a demon and has lost his mind! Why do you listen to him?”  Others said, “These are not the words of someone possessed by a demon. A demon cannot cause the blind to see, can it?”</a:t>
            </a:r>
            <a:endParaRPr lang="en-US" sz="3200" dirty="0">
              <a:solidFill>
                <a:schemeClr val="accent5">
                  <a:lumMod val="50000"/>
                </a:schemeClr>
              </a:solidFill>
            </a:endParaRPr>
          </a:p>
        </p:txBody>
      </p:sp>
    </p:spTree>
    <p:extLst>
      <p:ext uri="{BB962C8B-B14F-4D97-AF65-F5344CB8AC3E}">
        <p14:creationId xmlns:p14="http://schemas.microsoft.com/office/powerpoint/2010/main" val="3354605930"/>
      </p:ext>
    </p:extLst>
  </p:cSld>
  <p:clrMapOvr>
    <a:masterClrMapping/>
  </p:clrMapOvr>
  <mc:AlternateContent xmlns:mc="http://schemas.openxmlformats.org/markup-compatibility/2006">
    <mc:Choice xmlns:p14="http://schemas.microsoft.com/office/powerpoint/2010/main" Requires="p14">
      <p:transition spd="slow" p14:dur="2000">
        <p:wipe dir="d"/>
      </p:transition>
    </mc:Choice>
    <mc:Fallback>
      <p:transition spd="slow">
        <p:wipe dir="d"/>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17437" b="23079"/>
          <a:stretch/>
        </p:blipFill>
        <p:spPr>
          <a:xfrm>
            <a:off x="-44924" y="0"/>
            <a:ext cx="9188924" cy="6858000"/>
          </a:xfrm>
          <a:prstGeom prst="rect">
            <a:avLst/>
          </a:prstGeom>
        </p:spPr>
      </p:pic>
    </p:spTree>
    <p:extLst>
      <p:ext uri="{BB962C8B-B14F-4D97-AF65-F5344CB8AC3E}">
        <p14:creationId xmlns:p14="http://schemas.microsoft.com/office/powerpoint/2010/main" val="1167725878"/>
      </p:ext>
    </p:extLst>
  </p:cSld>
  <p:clrMapOvr>
    <a:masterClrMapping/>
  </p:clrMapOvr>
  <mc:AlternateContent xmlns:mc="http://schemas.openxmlformats.org/markup-compatibility/2006">
    <mc:Choice xmlns:p14="http://schemas.microsoft.com/office/powerpoint/2010/main" Requires="p14">
      <p:transition spd="slow" p14:dur="2000">
        <p:wipe dir="d"/>
      </p:transition>
    </mc:Choice>
    <mc:Fallback>
      <p:transition spd="slow">
        <p:wipe dir="d"/>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t="31005" b="13938"/>
          <a:stretch/>
        </p:blipFill>
        <p:spPr>
          <a:xfrm>
            <a:off x="0" y="0"/>
            <a:ext cx="9144000" cy="6858000"/>
          </a:xfrm>
          <a:prstGeom prst="rect">
            <a:avLst/>
          </a:prstGeom>
        </p:spPr>
      </p:pic>
      <p:sp>
        <p:nvSpPr>
          <p:cNvPr id="2" name="TextBox 1"/>
          <p:cNvSpPr txBox="1"/>
          <p:nvPr/>
        </p:nvSpPr>
        <p:spPr>
          <a:xfrm>
            <a:off x="0" y="5288340"/>
            <a:ext cx="9144000" cy="1569660"/>
          </a:xfrm>
          <a:prstGeom prst="rect">
            <a:avLst/>
          </a:prstGeom>
          <a:solidFill>
            <a:schemeClr val="bg1">
              <a:lumMod val="65000"/>
            </a:schemeClr>
          </a:solidFill>
        </p:spPr>
        <p:txBody>
          <a:bodyPr wrap="square" rtlCol="0">
            <a:spAutoFit/>
          </a:bodyPr>
          <a:lstStyle/>
          <a:p>
            <a:r>
              <a:rPr lang="en-US" sz="3200" b="1" dirty="0">
                <a:solidFill>
                  <a:schemeClr val="accent5">
                    <a:lumMod val="50000"/>
                  </a:schemeClr>
                </a:solidFill>
              </a:rPr>
              <a:t>John </a:t>
            </a:r>
            <a:r>
              <a:rPr lang="en-US" sz="3200" b="1" dirty="0" smtClean="0">
                <a:solidFill>
                  <a:schemeClr val="accent5">
                    <a:lumMod val="50000"/>
                  </a:schemeClr>
                </a:solidFill>
              </a:rPr>
              <a:t>10.1 </a:t>
            </a:r>
            <a:r>
              <a:rPr lang="en-US" sz="3200" b="1" dirty="0">
                <a:solidFill>
                  <a:schemeClr val="accent5">
                    <a:lumMod val="50000"/>
                  </a:schemeClr>
                </a:solidFill>
              </a:rPr>
              <a:t>NET: </a:t>
            </a:r>
            <a:r>
              <a:rPr lang="en-US" sz="3200" b="1" dirty="0" smtClean="0">
                <a:solidFill>
                  <a:schemeClr val="accent5">
                    <a:lumMod val="50000"/>
                  </a:schemeClr>
                </a:solidFill>
              </a:rPr>
              <a:t>“</a:t>
            </a:r>
            <a:r>
              <a:rPr lang="en-US" sz="3200" b="1" dirty="0">
                <a:solidFill>
                  <a:schemeClr val="accent5">
                    <a:lumMod val="50000"/>
                  </a:schemeClr>
                </a:solidFill>
              </a:rPr>
              <a:t>I tell you the solemn truth, the one who does not enter the sheepfold by the door, but climbs in some other way, is a thief and a robber. </a:t>
            </a:r>
            <a:endParaRPr lang="en-US" sz="3200" dirty="0">
              <a:solidFill>
                <a:schemeClr val="accent5">
                  <a:lumMod val="50000"/>
                </a:schemeClr>
              </a:solidFill>
            </a:endParaRPr>
          </a:p>
        </p:txBody>
      </p:sp>
    </p:spTree>
    <p:extLst>
      <p:ext uri="{BB962C8B-B14F-4D97-AF65-F5344CB8AC3E}">
        <p14:creationId xmlns:p14="http://schemas.microsoft.com/office/powerpoint/2010/main" val="1067528430"/>
      </p:ext>
    </p:extLst>
  </p:cSld>
  <p:clrMapOvr>
    <a:masterClrMapping/>
  </p:clrMapOvr>
  <mc:AlternateContent xmlns:mc="http://schemas.openxmlformats.org/markup-compatibility/2006" xmlns:p14="http://schemas.microsoft.com/office/powerpoint/2010/main">
    <mc:Choice Requires="p14">
      <p:transition spd="slow" p14:dur="2000">
        <p:wipe dir="d"/>
      </p:transition>
    </mc:Choice>
    <mc:Fallback xmlns="">
      <p:transition spd="slow">
        <p:wipe dir="d"/>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20238" t="32485" r="18318" b="38590"/>
          <a:stretch/>
        </p:blipFill>
        <p:spPr>
          <a:xfrm>
            <a:off x="0" y="3657600"/>
            <a:ext cx="9144000" cy="3200400"/>
          </a:xfrm>
          <a:prstGeom prst="rect">
            <a:avLst/>
          </a:prstGeom>
        </p:spPr>
      </p:pic>
      <p:sp>
        <p:nvSpPr>
          <p:cNvPr id="3" name="TextBox 2"/>
          <p:cNvSpPr txBox="1"/>
          <p:nvPr/>
        </p:nvSpPr>
        <p:spPr>
          <a:xfrm>
            <a:off x="0" y="0"/>
            <a:ext cx="9144000" cy="5509200"/>
          </a:xfrm>
          <a:prstGeom prst="rect">
            <a:avLst/>
          </a:prstGeom>
          <a:solidFill>
            <a:schemeClr val="bg1">
              <a:lumMod val="65000"/>
            </a:schemeClr>
          </a:solidFill>
        </p:spPr>
        <p:txBody>
          <a:bodyPr wrap="square" rtlCol="0">
            <a:spAutoFit/>
          </a:bodyPr>
          <a:lstStyle/>
          <a:p>
            <a:r>
              <a:rPr lang="en-US" sz="3200" b="1" dirty="0">
                <a:solidFill>
                  <a:schemeClr val="accent5">
                    <a:lumMod val="50000"/>
                  </a:schemeClr>
                </a:solidFill>
              </a:rPr>
              <a:t>John </a:t>
            </a:r>
            <a:r>
              <a:rPr lang="en-US" sz="3200" b="1" dirty="0" smtClean="0">
                <a:solidFill>
                  <a:schemeClr val="accent5">
                    <a:lumMod val="50000"/>
                  </a:schemeClr>
                </a:solidFill>
              </a:rPr>
              <a:t>10.2-6: “The </a:t>
            </a:r>
            <a:r>
              <a:rPr lang="en-US" sz="3200" b="1" dirty="0">
                <a:solidFill>
                  <a:schemeClr val="accent5">
                    <a:lumMod val="50000"/>
                  </a:schemeClr>
                </a:solidFill>
              </a:rPr>
              <a:t>one who enters by the door is the shepherd of the sheep.  The doorkeeper opens the door for him, and the sheep hear his voice. He calls his own sheep by name and leads them out.  When he has brought all his own sheep out, he goes ahead of them, and the sheep follow him because they recognize his voice.  They will never follow a stranger, but will run away from him, because they do not recognize the stranger's voice.”  Jesus told them </a:t>
            </a:r>
            <a:r>
              <a:rPr lang="en-US" sz="3200" b="1" dirty="0" smtClean="0">
                <a:solidFill>
                  <a:schemeClr val="accent5">
                    <a:lumMod val="50000"/>
                  </a:schemeClr>
                </a:solidFill>
              </a:rPr>
              <a:t>this </a:t>
            </a:r>
            <a:r>
              <a:rPr lang="en-US" sz="3200" b="1" dirty="0">
                <a:solidFill>
                  <a:schemeClr val="accent5">
                    <a:lumMod val="50000"/>
                  </a:schemeClr>
                </a:solidFill>
              </a:rPr>
              <a:t>parable, but they did not understand what he was saying to them.</a:t>
            </a:r>
            <a:endParaRPr lang="en-US" sz="3200" dirty="0">
              <a:solidFill>
                <a:schemeClr val="accent5">
                  <a:lumMod val="50000"/>
                </a:schemeClr>
              </a:solidFill>
            </a:endParaRPr>
          </a:p>
        </p:txBody>
      </p:sp>
    </p:spTree>
    <p:extLst>
      <p:ext uri="{BB962C8B-B14F-4D97-AF65-F5344CB8AC3E}">
        <p14:creationId xmlns:p14="http://schemas.microsoft.com/office/powerpoint/2010/main" val="1562847512"/>
      </p:ext>
    </p:extLst>
  </p:cSld>
  <p:clrMapOvr>
    <a:masterClrMapping/>
  </p:clrMapOvr>
  <mc:AlternateContent xmlns:mc="http://schemas.openxmlformats.org/markup-compatibility/2006" xmlns:p14="http://schemas.microsoft.com/office/powerpoint/2010/main">
    <mc:Choice Requires="p14">
      <p:transition spd="slow" p14:dur="2000">
        <p:wipe dir="d"/>
      </p:transition>
    </mc:Choice>
    <mc:Fallback xmlns="">
      <p:transition spd="slow">
        <p:wipe dir="d"/>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20238" t="37016" r="18318" b="1003"/>
          <a:stretch/>
        </p:blipFill>
        <p:spPr>
          <a:xfrm>
            <a:off x="0" y="0"/>
            <a:ext cx="9144000" cy="6858000"/>
          </a:xfrm>
          <a:prstGeom prst="rect">
            <a:avLst/>
          </a:prstGeom>
        </p:spPr>
      </p:pic>
    </p:spTree>
    <p:extLst>
      <p:ext uri="{BB962C8B-B14F-4D97-AF65-F5344CB8AC3E}">
        <p14:creationId xmlns:p14="http://schemas.microsoft.com/office/powerpoint/2010/main" val="1106999472"/>
      </p:ext>
    </p:extLst>
  </p:cSld>
  <p:clrMapOvr>
    <a:masterClrMapping/>
  </p:clrMapOvr>
  <mc:AlternateContent xmlns:mc="http://schemas.openxmlformats.org/markup-compatibility/2006" xmlns:p14="http://schemas.microsoft.com/office/powerpoint/2010/main">
    <mc:Choice Requires="p14">
      <p:transition spd="slow" p14:dur="2000">
        <p:wipe dir="d"/>
      </p:transition>
    </mc:Choice>
    <mc:Fallback xmlns="">
      <p:transition spd="slow">
        <p:wipe dir="d"/>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32720" t="38882" r="49518" b="18191"/>
          <a:stretch/>
        </p:blipFill>
        <p:spPr>
          <a:xfrm>
            <a:off x="0" y="0"/>
            <a:ext cx="4229100" cy="6858000"/>
          </a:xfrm>
          <a:prstGeom prst="rect">
            <a:avLst/>
          </a:prstGeom>
        </p:spPr>
      </p:pic>
      <p:sp>
        <p:nvSpPr>
          <p:cNvPr id="2" name="TextBox 1"/>
          <p:cNvSpPr txBox="1"/>
          <p:nvPr/>
        </p:nvSpPr>
        <p:spPr>
          <a:xfrm>
            <a:off x="4229100" y="0"/>
            <a:ext cx="4914900" cy="7294305"/>
          </a:xfrm>
          <a:prstGeom prst="rect">
            <a:avLst/>
          </a:prstGeom>
          <a:solidFill>
            <a:schemeClr val="bg1">
              <a:lumMod val="65000"/>
            </a:schemeClr>
          </a:solidFill>
        </p:spPr>
        <p:txBody>
          <a:bodyPr wrap="square" rtlCol="0">
            <a:spAutoFit/>
          </a:bodyPr>
          <a:lstStyle/>
          <a:p>
            <a:endParaRPr lang="en-US" sz="2000" dirty="0" smtClean="0">
              <a:solidFill>
                <a:schemeClr val="accent5">
                  <a:lumMod val="50000"/>
                </a:schemeClr>
              </a:solidFill>
              <a:sym typeface="Wingdings 2" panose="05020102010507070707" pitchFamily="18" charset="2"/>
            </a:endParaRPr>
          </a:p>
          <a:p>
            <a:r>
              <a:rPr lang="en-US" sz="3200" dirty="0" smtClean="0">
                <a:solidFill>
                  <a:schemeClr val="accent5">
                    <a:lumMod val="50000"/>
                  </a:schemeClr>
                </a:solidFill>
                <a:sym typeface="Wingdings 2" panose="05020102010507070707" pitchFamily="18" charset="2"/>
              </a:rPr>
              <a:t> The political and religious leaders of Israel have harmed the sheep instead of taking care of them.  God is angry and will remove their authority.</a:t>
            </a:r>
          </a:p>
          <a:p>
            <a:endParaRPr lang="en-US" sz="3200" dirty="0" smtClean="0">
              <a:solidFill>
                <a:schemeClr val="accent5">
                  <a:lumMod val="50000"/>
                </a:schemeClr>
              </a:solidFill>
              <a:sym typeface="Wingdings 2" panose="05020102010507070707" pitchFamily="18" charset="2"/>
            </a:endParaRPr>
          </a:p>
          <a:p>
            <a:endParaRPr lang="en-US" sz="3200" dirty="0" smtClean="0">
              <a:solidFill>
                <a:schemeClr val="accent5">
                  <a:lumMod val="50000"/>
                </a:schemeClr>
              </a:solidFill>
            </a:endParaRPr>
          </a:p>
          <a:p>
            <a:endParaRPr lang="en-US" sz="3200" dirty="0">
              <a:solidFill>
                <a:schemeClr val="accent5">
                  <a:lumMod val="50000"/>
                </a:schemeClr>
              </a:solidFill>
            </a:endParaRPr>
          </a:p>
          <a:p>
            <a:endParaRPr lang="en-US" sz="3200" dirty="0" smtClean="0">
              <a:solidFill>
                <a:schemeClr val="accent5">
                  <a:lumMod val="50000"/>
                </a:schemeClr>
              </a:solidFill>
            </a:endParaRPr>
          </a:p>
          <a:p>
            <a:endParaRPr lang="en-US" sz="3200" dirty="0">
              <a:solidFill>
                <a:schemeClr val="accent5">
                  <a:lumMod val="50000"/>
                </a:schemeClr>
              </a:solidFill>
            </a:endParaRPr>
          </a:p>
          <a:p>
            <a:endParaRPr lang="en-US" sz="3200" dirty="0" smtClean="0">
              <a:solidFill>
                <a:schemeClr val="accent5">
                  <a:lumMod val="50000"/>
                </a:schemeClr>
              </a:solidFill>
            </a:endParaRPr>
          </a:p>
          <a:p>
            <a:endParaRPr lang="en-US" sz="3200" dirty="0">
              <a:solidFill>
                <a:schemeClr val="accent5">
                  <a:lumMod val="50000"/>
                </a:schemeClr>
              </a:solidFill>
            </a:endParaRPr>
          </a:p>
          <a:p>
            <a:endParaRPr lang="en-US" sz="3200" dirty="0">
              <a:solidFill>
                <a:schemeClr val="accent5">
                  <a:lumMod val="50000"/>
                </a:schemeClr>
              </a:solidFill>
            </a:endParaRPr>
          </a:p>
        </p:txBody>
      </p:sp>
    </p:spTree>
    <p:extLst>
      <p:ext uri="{BB962C8B-B14F-4D97-AF65-F5344CB8AC3E}">
        <p14:creationId xmlns:p14="http://schemas.microsoft.com/office/powerpoint/2010/main" val="3807562107"/>
      </p:ext>
    </p:extLst>
  </p:cSld>
  <p:clrMapOvr>
    <a:masterClrMapping/>
  </p:clrMapOvr>
  <mc:AlternateContent xmlns:mc="http://schemas.openxmlformats.org/markup-compatibility/2006" xmlns:p14="http://schemas.microsoft.com/office/powerpoint/2010/main">
    <mc:Choice Requires="p14">
      <p:transition spd="slow" p14:dur="2000">
        <p:wipe dir="d"/>
      </p:transition>
    </mc:Choice>
    <mc:Fallback xmlns="">
      <p:transition spd="slow">
        <p:wipe dir="d"/>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32720" t="38882" r="49518" b="18191"/>
          <a:stretch/>
        </p:blipFill>
        <p:spPr>
          <a:xfrm>
            <a:off x="0" y="0"/>
            <a:ext cx="4229100" cy="6858000"/>
          </a:xfrm>
          <a:prstGeom prst="rect">
            <a:avLst/>
          </a:prstGeom>
        </p:spPr>
      </p:pic>
      <p:sp>
        <p:nvSpPr>
          <p:cNvPr id="2" name="TextBox 1"/>
          <p:cNvSpPr txBox="1"/>
          <p:nvPr/>
        </p:nvSpPr>
        <p:spPr>
          <a:xfrm>
            <a:off x="4229100" y="0"/>
            <a:ext cx="4914900" cy="7294305"/>
          </a:xfrm>
          <a:prstGeom prst="rect">
            <a:avLst/>
          </a:prstGeom>
          <a:solidFill>
            <a:schemeClr val="bg1">
              <a:lumMod val="65000"/>
            </a:schemeClr>
          </a:solidFill>
        </p:spPr>
        <p:txBody>
          <a:bodyPr wrap="square" rtlCol="0">
            <a:spAutoFit/>
          </a:bodyPr>
          <a:lstStyle/>
          <a:p>
            <a:endParaRPr lang="en-US" sz="2000" dirty="0" smtClean="0">
              <a:solidFill>
                <a:schemeClr val="accent5">
                  <a:lumMod val="50000"/>
                </a:schemeClr>
              </a:solidFill>
              <a:sym typeface="Wingdings 2" panose="05020102010507070707" pitchFamily="18" charset="2"/>
            </a:endParaRPr>
          </a:p>
          <a:p>
            <a:r>
              <a:rPr lang="en-US" sz="3200" dirty="0" smtClean="0">
                <a:solidFill>
                  <a:schemeClr val="accent5">
                    <a:lumMod val="50000"/>
                  </a:schemeClr>
                </a:solidFill>
                <a:sym typeface="Wingdings 2" panose="05020102010507070707" pitchFamily="18" charset="2"/>
              </a:rPr>
              <a:t> The political and religious leaders of Israel have harmed the sheep instead of taking care of them.  God is angry and will remove their authority.</a:t>
            </a:r>
          </a:p>
          <a:p>
            <a:endParaRPr lang="en-US" sz="3200" dirty="0" smtClean="0">
              <a:solidFill>
                <a:schemeClr val="accent5">
                  <a:lumMod val="50000"/>
                </a:schemeClr>
              </a:solidFill>
              <a:sym typeface="Wingdings 2" panose="05020102010507070707" pitchFamily="18" charset="2"/>
            </a:endParaRPr>
          </a:p>
          <a:p>
            <a:r>
              <a:rPr lang="en-US" sz="3200" dirty="0" smtClean="0">
                <a:solidFill>
                  <a:schemeClr val="accent5">
                    <a:lumMod val="50000"/>
                  </a:schemeClr>
                </a:solidFill>
                <a:sym typeface="Wingdings 2" panose="05020102010507070707" pitchFamily="18" charset="2"/>
              </a:rPr>
              <a:t> God himself will care for his sheep.</a:t>
            </a:r>
          </a:p>
          <a:p>
            <a:endParaRPr lang="en-US" sz="3200" dirty="0" smtClean="0">
              <a:solidFill>
                <a:schemeClr val="accent5">
                  <a:lumMod val="50000"/>
                </a:schemeClr>
              </a:solidFill>
              <a:sym typeface="Wingdings 2" panose="05020102010507070707" pitchFamily="18" charset="2"/>
            </a:endParaRPr>
          </a:p>
          <a:p>
            <a:endParaRPr lang="en-US" sz="3200" dirty="0">
              <a:solidFill>
                <a:schemeClr val="accent5">
                  <a:lumMod val="50000"/>
                </a:schemeClr>
              </a:solidFill>
              <a:sym typeface="Wingdings 2" panose="05020102010507070707" pitchFamily="18" charset="2"/>
            </a:endParaRPr>
          </a:p>
          <a:p>
            <a:endParaRPr lang="en-US" sz="3200" dirty="0" smtClean="0">
              <a:solidFill>
                <a:schemeClr val="accent5">
                  <a:lumMod val="50000"/>
                </a:schemeClr>
              </a:solidFill>
              <a:sym typeface="Wingdings 2" panose="05020102010507070707" pitchFamily="18" charset="2"/>
            </a:endParaRPr>
          </a:p>
          <a:p>
            <a:endParaRPr lang="en-US" sz="3200" dirty="0">
              <a:solidFill>
                <a:schemeClr val="accent5">
                  <a:lumMod val="50000"/>
                </a:schemeClr>
              </a:solidFill>
              <a:sym typeface="Wingdings 2" panose="05020102010507070707" pitchFamily="18" charset="2"/>
            </a:endParaRPr>
          </a:p>
          <a:p>
            <a:endParaRPr lang="en-US" sz="3200" dirty="0" smtClean="0">
              <a:solidFill>
                <a:schemeClr val="accent5">
                  <a:lumMod val="50000"/>
                </a:schemeClr>
              </a:solidFill>
              <a:sym typeface="Wingdings 2" panose="05020102010507070707" pitchFamily="18" charset="2"/>
            </a:endParaRPr>
          </a:p>
        </p:txBody>
      </p:sp>
    </p:spTree>
    <p:extLst>
      <p:ext uri="{BB962C8B-B14F-4D97-AF65-F5344CB8AC3E}">
        <p14:creationId xmlns:p14="http://schemas.microsoft.com/office/powerpoint/2010/main" val="1729059183"/>
      </p:ext>
    </p:extLst>
  </p:cSld>
  <p:clrMapOvr>
    <a:masterClrMapping/>
  </p:clrMapOvr>
  <mc:AlternateContent xmlns:mc="http://schemas.openxmlformats.org/markup-compatibility/2006">
    <mc:Choice xmlns:p14="http://schemas.microsoft.com/office/powerpoint/2010/main" Requires="p14">
      <p:transition spd="slow" p14:dur="2000">
        <p:wipe dir="d"/>
      </p:transition>
    </mc:Choice>
    <mc:Fallback>
      <p:transition spd="slow">
        <p:wipe dir="d"/>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32720" t="38882" r="49518" b="18191"/>
          <a:stretch/>
        </p:blipFill>
        <p:spPr>
          <a:xfrm>
            <a:off x="0" y="0"/>
            <a:ext cx="4229100" cy="6858000"/>
          </a:xfrm>
          <a:prstGeom prst="rect">
            <a:avLst/>
          </a:prstGeom>
        </p:spPr>
      </p:pic>
      <p:sp>
        <p:nvSpPr>
          <p:cNvPr id="2" name="TextBox 1"/>
          <p:cNvSpPr txBox="1"/>
          <p:nvPr/>
        </p:nvSpPr>
        <p:spPr>
          <a:xfrm>
            <a:off x="4229100" y="0"/>
            <a:ext cx="4914900" cy="6986528"/>
          </a:xfrm>
          <a:prstGeom prst="rect">
            <a:avLst/>
          </a:prstGeom>
          <a:solidFill>
            <a:schemeClr val="bg1">
              <a:lumMod val="65000"/>
            </a:schemeClr>
          </a:solidFill>
        </p:spPr>
        <p:txBody>
          <a:bodyPr wrap="square" rtlCol="0">
            <a:spAutoFit/>
          </a:bodyPr>
          <a:lstStyle/>
          <a:p>
            <a:endParaRPr lang="en-US" sz="2000" dirty="0" smtClean="0">
              <a:solidFill>
                <a:schemeClr val="accent5">
                  <a:lumMod val="50000"/>
                </a:schemeClr>
              </a:solidFill>
              <a:sym typeface="Wingdings 2" panose="05020102010507070707" pitchFamily="18" charset="2"/>
            </a:endParaRPr>
          </a:p>
          <a:p>
            <a:r>
              <a:rPr lang="en-US" sz="3200" dirty="0" smtClean="0">
                <a:solidFill>
                  <a:schemeClr val="accent5">
                    <a:lumMod val="50000"/>
                  </a:schemeClr>
                </a:solidFill>
                <a:sym typeface="Wingdings 2" panose="05020102010507070707" pitchFamily="18" charset="2"/>
              </a:rPr>
              <a:t> The political and religious leaders of Israel have harmed the sheep instead of taking care of them.  God is angry and will remove their authority.</a:t>
            </a:r>
          </a:p>
          <a:p>
            <a:endParaRPr lang="en-US" sz="3200" dirty="0" smtClean="0">
              <a:solidFill>
                <a:schemeClr val="accent5">
                  <a:lumMod val="50000"/>
                </a:schemeClr>
              </a:solidFill>
              <a:sym typeface="Wingdings 2" panose="05020102010507070707" pitchFamily="18" charset="2"/>
            </a:endParaRPr>
          </a:p>
          <a:p>
            <a:r>
              <a:rPr lang="en-US" sz="3200" dirty="0" smtClean="0">
                <a:solidFill>
                  <a:schemeClr val="accent5">
                    <a:lumMod val="50000"/>
                  </a:schemeClr>
                </a:solidFill>
                <a:sym typeface="Wingdings 2" panose="05020102010507070707" pitchFamily="18" charset="2"/>
              </a:rPr>
              <a:t> God himself will care for his sheep.</a:t>
            </a:r>
          </a:p>
          <a:p>
            <a:endParaRPr lang="en-US" sz="3200" dirty="0" smtClean="0">
              <a:solidFill>
                <a:schemeClr val="accent5">
                  <a:lumMod val="50000"/>
                </a:schemeClr>
              </a:solidFill>
              <a:sym typeface="Wingdings 2" panose="05020102010507070707" pitchFamily="18" charset="2"/>
            </a:endParaRPr>
          </a:p>
          <a:p>
            <a:r>
              <a:rPr lang="en-US" sz="3200" dirty="0" smtClean="0">
                <a:solidFill>
                  <a:schemeClr val="accent5">
                    <a:lumMod val="50000"/>
                  </a:schemeClr>
                </a:solidFill>
                <a:sym typeface="Wingdings 2" panose="05020102010507070707" pitchFamily="18" charset="2"/>
              </a:rPr>
              <a:t> God will appoint “David” to shepherd his sheep.  This is a Messianic prophecy.</a:t>
            </a:r>
            <a:endParaRPr lang="en-US" sz="3200" dirty="0">
              <a:solidFill>
                <a:schemeClr val="accent5">
                  <a:lumMod val="50000"/>
                </a:schemeClr>
              </a:solidFill>
            </a:endParaRPr>
          </a:p>
        </p:txBody>
      </p:sp>
    </p:spTree>
    <p:extLst>
      <p:ext uri="{BB962C8B-B14F-4D97-AF65-F5344CB8AC3E}">
        <p14:creationId xmlns:p14="http://schemas.microsoft.com/office/powerpoint/2010/main" val="1578554956"/>
      </p:ext>
    </p:extLst>
  </p:cSld>
  <p:clrMapOvr>
    <a:masterClrMapping/>
  </p:clrMapOvr>
  <mc:AlternateContent xmlns:mc="http://schemas.openxmlformats.org/markup-compatibility/2006">
    <mc:Choice xmlns:p14="http://schemas.microsoft.com/office/powerpoint/2010/main" Requires="p14">
      <p:transition spd="slow" p14:dur="2000">
        <p:wipe dir="d"/>
      </p:transition>
    </mc:Choice>
    <mc:Fallback>
      <p:transition spd="slow">
        <p:wipe dir="d"/>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srcRect t="47099" b="21574"/>
          <a:stretch/>
        </p:blipFill>
        <p:spPr>
          <a:xfrm>
            <a:off x="0" y="4524315"/>
            <a:ext cx="9144000" cy="2377440"/>
          </a:xfrm>
          <a:prstGeom prst="rect">
            <a:avLst/>
          </a:prstGeom>
        </p:spPr>
      </p:pic>
      <p:sp>
        <p:nvSpPr>
          <p:cNvPr id="4" name="TextBox 3"/>
          <p:cNvSpPr txBox="1"/>
          <p:nvPr/>
        </p:nvSpPr>
        <p:spPr>
          <a:xfrm>
            <a:off x="0" y="0"/>
            <a:ext cx="9144000" cy="4524315"/>
          </a:xfrm>
          <a:prstGeom prst="rect">
            <a:avLst/>
          </a:prstGeom>
          <a:solidFill>
            <a:schemeClr val="bg1">
              <a:lumMod val="65000"/>
            </a:schemeClr>
          </a:solidFill>
        </p:spPr>
        <p:txBody>
          <a:bodyPr wrap="square" rtlCol="0">
            <a:spAutoFit/>
          </a:bodyPr>
          <a:lstStyle/>
          <a:p>
            <a:r>
              <a:rPr lang="en-US" sz="3200" b="1" dirty="0">
                <a:solidFill>
                  <a:schemeClr val="accent5">
                    <a:lumMod val="50000"/>
                  </a:schemeClr>
                </a:solidFill>
              </a:rPr>
              <a:t>John 10.7-10:  So Jesus said to them again, “I tell you the solemn truth, I am the door for the sheep.  All who came before me were thieves and robbers, but the sheep did not listen to them.  I am the door. If anyone enters through me, he will be saved, and will come in and go out, and find pasture.  The thief comes only to steal and kill and destroy; I have come so that they may have life, and may have it abundantly.”</a:t>
            </a:r>
            <a:endParaRPr lang="en-US" sz="3200" dirty="0">
              <a:solidFill>
                <a:schemeClr val="accent5">
                  <a:lumMod val="50000"/>
                </a:schemeClr>
              </a:solidFill>
            </a:endParaRPr>
          </a:p>
        </p:txBody>
      </p:sp>
    </p:spTree>
    <p:extLst>
      <p:ext uri="{BB962C8B-B14F-4D97-AF65-F5344CB8AC3E}">
        <p14:creationId xmlns:p14="http://schemas.microsoft.com/office/powerpoint/2010/main" val="4284348690"/>
      </p:ext>
    </p:extLst>
  </p:cSld>
  <p:clrMapOvr>
    <a:masterClrMapping/>
  </p:clrMapOvr>
  <mc:AlternateContent xmlns:mc="http://schemas.openxmlformats.org/markup-compatibility/2006">
    <mc:Choice xmlns:p14="http://schemas.microsoft.com/office/powerpoint/2010/main" Requires="p14">
      <p:transition spd="slow" p14:dur="2000">
        <p:wipe dir="d"/>
      </p:transition>
    </mc:Choice>
    <mc:Fallback>
      <p:transition spd="slow">
        <p:wipe dir="d"/>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17437" b="23079"/>
          <a:stretch/>
        </p:blipFill>
        <p:spPr>
          <a:xfrm>
            <a:off x="-44924" y="0"/>
            <a:ext cx="9188924" cy="6858000"/>
          </a:xfrm>
          <a:prstGeom prst="rect">
            <a:avLst/>
          </a:prstGeom>
        </p:spPr>
      </p:pic>
    </p:spTree>
    <p:extLst>
      <p:ext uri="{BB962C8B-B14F-4D97-AF65-F5344CB8AC3E}">
        <p14:creationId xmlns:p14="http://schemas.microsoft.com/office/powerpoint/2010/main" val="1432079278"/>
      </p:ext>
    </p:extLst>
  </p:cSld>
  <p:clrMapOvr>
    <a:masterClrMapping/>
  </p:clrMapOvr>
  <mc:AlternateContent xmlns:mc="http://schemas.openxmlformats.org/markup-compatibility/2006" xmlns:p14="http://schemas.microsoft.com/office/powerpoint/2010/main">
    <mc:Choice Requires="p14">
      <p:transition spd="slow" p14:dur="2000">
        <p:wipe dir="d"/>
      </p:transition>
    </mc:Choice>
    <mc:Fallback xmlns="">
      <p:transition spd="slow">
        <p:wipe dir="d"/>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73</TotalTime>
  <Words>688</Words>
  <Application>Microsoft Office PowerPoint</Application>
  <PresentationFormat>On-screen Show (4:3)</PresentationFormat>
  <Paragraphs>31</Paragraphs>
  <Slides>15</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15</vt:i4>
      </vt:variant>
    </vt:vector>
  </HeadingPairs>
  <TitlesOfParts>
    <vt:vector size="20" baseType="lpstr">
      <vt:lpstr>Arial</vt:lpstr>
      <vt:lpstr>Calibri</vt:lpstr>
      <vt:lpstr>Calibri Light</vt:lpstr>
      <vt:lpstr>Wingdings 2</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William Groben</dc:creator>
  <cp:lastModifiedBy>William Groben</cp:lastModifiedBy>
  <cp:revision>10</cp:revision>
  <dcterms:created xsi:type="dcterms:W3CDTF">2014-09-12T21:15:03Z</dcterms:created>
  <dcterms:modified xsi:type="dcterms:W3CDTF">2014-09-13T15:58:25Z</dcterms:modified>
</cp:coreProperties>
</file>